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handoutMasterIdLst>
    <p:handoutMasterId r:id="rId20"/>
  </p:handoutMasterIdLst>
  <p:sldIdLst>
    <p:sldId id="279" r:id="rId5"/>
    <p:sldId id="267" r:id="rId6"/>
    <p:sldId id="281" r:id="rId7"/>
    <p:sldId id="266" r:id="rId8"/>
    <p:sldId id="283" r:id="rId9"/>
    <p:sldId id="296" r:id="rId10"/>
    <p:sldId id="261" r:id="rId11"/>
    <p:sldId id="280" r:id="rId12"/>
    <p:sldId id="282" r:id="rId13"/>
    <p:sldId id="295" r:id="rId14"/>
    <p:sldId id="288" r:id="rId15"/>
    <p:sldId id="290" r:id="rId16"/>
    <p:sldId id="297" r:id="rId17"/>
    <p:sldId id="298" r:id="rId18"/>
    <p:sldId id="294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9BDFF2E-8A28-4C8D-BE19-F30F4C875988}" type="datetimeFigureOut">
              <a:rPr lang="en-US" smtClean="0"/>
              <a:t>5/20/2015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58454C6-FD33-489F-ABB2-5193171B7E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16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0848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7895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4426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D2D2D2"/>
                </a:solidFill>
              </a:rPr>
              <a:pPr/>
              <a:t>2015-05-20</a:t>
            </a:fld>
            <a:endParaRPr lang="en-CA" dirty="0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CA" dirty="0">
              <a:solidFill>
                <a:srgbClr val="D2D2D2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1904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0955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337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31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868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681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58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2015-05-20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368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48021" y="3068960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dirty="0" smtClean="0">
                <a:solidFill>
                  <a:schemeClr val="bg1"/>
                </a:solidFill>
                <a:latin typeface="GungsuhChe" pitchFamily="49" charset="-127"/>
                <a:ea typeface="GungsuhChe" pitchFamily="49" charset="-127"/>
              </a:rPr>
              <a:t>SEX, GENDER AND</a:t>
            </a:r>
            <a:r>
              <a:rPr lang="en-CA" sz="4000" dirty="0" smtClean="0">
                <a:solidFill>
                  <a:schemeClr val="bg1"/>
                </a:solidFill>
                <a:latin typeface="GungsuhChe" pitchFamily="49" charset="-127"/>
                <a:ea typeface="GungsuhChe" pitchFamily="49" charset="-127"/>
              </a:rPr>
              <a:t> </a:t>
            </a:r>
            <a:r>
              <a:rPr lang="en-CA" sz="4000" dirty="0" smtClean="0">
                <a:solidFill>
                  <a:schemeClr val="bg1"/>
                </a:solidFill>
                <a:latin typeface="GungsuhChe" pitchFamily="49" charset="-127"/>
                <a:ea typeface="GungsuhChe" pitchFamily="49" charset="-127"/>
              </a:rPr>
              <a:t>ORIENTATION</a:t>
            </a:r>
            <a:endParaRPr lang="en-CA" sz="4000" dirty="0">
              <a:solidFill>
                <a:schemeClr val="bg1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5958577"/>
            <a:ext cx="2057400" cy="892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47875" y="6404889"/>
            <a:ext cx="7096125" cy="446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3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SOCIETIES WHO RECOGNIZE MORE THAN 2 GENDERS?</a:t>
            </a:r>
            <a:endParaRPr lang="en-US" u="sng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543800" cy="5181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North American First Nations Culture- </a:t>
            </a:r>
            <a:r>
              <a:rPr lang="en-US" dirty="0" smtClean="0">
                <a:solidFill>
                  <a:schemeClr val="accent5"/>
                </a:solidFill>
              </a:rPr>
              <a:t>“Two-	Spirited” (translation of indigenous terms 	denote “one who is transformed” or “one who 	changes”</a:t>
            </a:r>
          </a:p>
          <a:p>
            <a:pPr marL="0" indent="0">
              <a:buNone/>
            </a:pPr>
            <a:endParaRPr lang="en-US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South Asian Culture- </a:t>
            </a:r>
            <a:r>
              <a:rPr lang="en-US" dirty="0" smtClean="0">
                <a:solidFill>
                  <a:schemeClr val="accent5"/>
                </a:solidFill>
              </a:rPr>
              <a:t>“</a:t>
            </a:r>
            <a:r>
              <a:rPr lang="en-US" dirty="0" err="1" smtClean="0">
                <a:solidFill>
                  <a:schemeClr val="accent5"/>
                </a:solidFill>
              </a:rPr>
              <a:t>Hijras</a:t>
            </a:r>
            <a:r>
              <a:rPr lang="en-US" dirty="0" smtClean="0">
                <a:solidFill>
                  <a:schemeClr val="accent5"/>
                </a:solidFill>
              </a:rPr>
              <a:t>” (physiological 	males with feminine gender identity, roles)</a:t>
            </a:r>
          </a:p>
          <a:p>
            <a:pPr marL="0" indent="0">
              <a:buNone/>
            </a:pPr>
            <a:endParaRPr lang="en-US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Hawaiian/Polynesian Culture- </a:t>
            </a:r>
            <a:r>
              <a:rPr lang="en-US" dirty="0" smtClean="0">
                <a:solidFill>
                  <a:schemeClr val="accent5"/>
                </a:solidFill>
              </a:rPr>
              <a:t>“</a:t>
            </a:r>
            <a:r>
              <a:rPr lang="en-US" dirty="0" err="1" smtClean="0">
                <a:solidFill>
                  <a:schemeClr val="accent5"/>
                </a:solidFill>
              </a:rPr>
              <a:t>Mahu</a:t>
            </a:r>
            <a:r>
              <a:rPr lang="en-US" dirty="0" smtClean="0">
                <a:solidFill>
                  <a:schemeClr val="accent5"/>
                </a:solidFill>
              </a:rPr>
              <a:t>” 	(biological male who takes on work and dress 	of a woman)</a:t>
            </a:r>
          </a:p>
          <a:p>
            <a:pPr marL="0" indent="0">
              <a:buNone/>
            </a:pPr>
            <a:endParaRPr lang="en-US" b="1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1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LGBT, LGBTQ, LGBTTQQI2SA. . .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086600" cy="472135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L= Lesbian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G= Gay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B= Bisexual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T= Transgendered or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T= Transsexual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Q= Queer or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Q= Questioning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 I= Intersex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2S= Two Spirited</a:t>
            </a:r>
          </a:p>
        </p:txBody>
      </p:sp>
      <p:pic>
        <p:nvPicPr>
          <p:cNvPr id="4100" name="Picture 4" descr="http://rlv.zcache.com/diversity_lgbt_poster-p228889244265411927t5wm_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13078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45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TYPES OF DISCRIMINATION: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u="sng" dirty="0" smtClean="0">
                <a:solidFill>
                  <a:schemeClr val="accent5"/>
                </a:solidFill>
              </a:rPr>
              <a:t>HOMOPHOBIA</a:t>
            </a:r>
            <a:r>
              <a:rPr lang="en-US" dirty="0" smtClean="0">
                <a:solidFill>
                  <a:schemeClr val="accent5"/>
                </a:solidFill>
              </a:rPr>
              <a:t>-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752600"/>
            <a:ext cx="5943600" cy="47213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Making generalizations (stereotyping) and/or treating a person or a group unfairly (discrimination) who are though of as gay/lesbian or bisexual. Also, it is an irrational fear, hatred or repulsion of this group.</a:t>
            </a:r>
          </a:p>
        </p:txBody>
      </p:sp>
    </p:spTree>
    <p:extLst>
      <p:ext uri="{BB962C8B-B14F-4D97-AF65-F5344CB8AC3E}">
        <p14:creationId xmlns:p14="http://schemas.microsoft.com/office/powerpoint/2010/main" val="287999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988" y="1263635"/>
            <a:ext cx="7543800" cy="685800"/>
          </a:xfrm>
        </p:spPr>
        <p:txBody>
          <a:bodyPr/>
          <a:lstStyle/>
          <a:p>
            <a:r>
              <a:rPr lang="en-US" dirty="0" smtClean="0"/>
              <a:t>Transgender vs. </a:t>
            </a:r>
            <a:r>
              <a:rPr lang="en-US" dirty="0" err="1" smtClean="0"/>
              <a:t>Transexual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3921087" y="4309251"/>
            <a:ext cx="3657600" cy="2042028"/>
          </a:xfrm>
        </p:spPr>
        <p:txBody>
          <a:bodyPr/>
          <a:lstStyle/>
          <a:p>
            <a:r>
              <a:rPr lang="en-US" dirty="0" err="1" smtClean="0"/>
              <a:t>Transexual</a:t>
            </a:r>
            <a:r>
              <a:rPr lang="en-US" dirty="0" smtClean="0"/>
              <a:t>:</a:t>
            </a:r>
          </a:p>
          <a:p>
            <a:r>
              <a:rPr lang="en-US" dirty="0" smtClean="0"/>
              <a:t>A person who uses hormones or surgery to change their body to match the gender they feel.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253888" y="517735"/>
            <a:ext cx="3657600" cy="658368"/>
          </a:xfrm>
        </p:spPr>
        <p:txBody>
          <a:bodyPr/>
          <a:lstStyle/>
          <a:p>
            <a:r>
              <a:rPr lang="en-US" dirty="0" smtClean="0"/>
              <a:t>Bruce Jenner</a:t>
            </a:r>
            <a:endParaRPr lang="en-US" dirty="0"/>
          </a:p>
        </p:txBody>
      </p:sp>
      <p:pic>
        <p:nvPicPr>
          <p:cNvPr id="2050" name="Picture 2" descr="http://blogs.longwood.edu/iamtravislyles/files/2015/02/Brucejenner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88" y="2366151"/>
            <a:ext cx="2605906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dn.images.express.co.uk/img/dynamic/130/590x/Bruce-Jenner-olympian-56535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734" y="165495"/>
            <a:ext cx="179832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4"/>
          <p:cNvSpPr txBox="1">
            <a:spLocks/>
          </p:cNvSpPr>
          <p:nvPr/>
        </p:nvSpPr>
        <p:spPr>
          <a:xfrm>
            <a:off x="3921087" y="2108329"/>
            <a:ext cx="3657600" cy="204202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vert="horz" rtlCol="0" anchor="ctr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Transgender:</a:t>
            </a:r>
          </a:p>
          <a:p>
            <a:r>
              <a:rPr lang="en-US" dirty="0" smtClean="0"/>
              <a:t>The body that you were born with is different from the gender you feel inside.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26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565150"/>
          </a:xfrm>
        </p:spPr>
        <p:txBody>
          <a:bodyPr/>
          <a:lstStyle/>
          <a:p>
            <a:r>
              <a:rPr lang="en-US" dirty="0" smtClean="0"/>
              <a:t>How should we refer to Bruce now?	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706916" y="1143683"/>
            <a:ext cx="7162800" cy="2042028"/>
          </a:xfrm>
        </p:spPr>
        <p:txBody>
          <a:bodyPr/>
          <a:lstStyle/>
          <a:p>
            <a:r>
              <a:rPr lang="en-US" dirty="0" smtClean="0"/>
              <a:t>Bruce wants to be called “She”.</a:t>
            </a:r>
          </a:p>
          <a:p>
            <a:r>
              <a:rPr lang="en-US" dirty="0" smtClean="0"/>
              <a:t>Why?  Because </a:t>
            </a:r>
            <a:r>
              <a:rPr lang="en-US" dirty="0" err="1" smtClean="0"/>
              <a:t>Trangendered</a:t>
            </a:r>
            <a:r>
              <a:rPr lang="en-US" dirty="0" smtClean="0"/>
              <a:t> people want to be called the gender they feel.</a:t>
            </a:r>
          </a:p>
          <a:p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706916" y="3276600"/>
            <a:ext cx="7086600" cy="1143000"/>
          </a:xfrm>
        </p:spPr>
        <p:txBody>
          <a:bodyPr/>
          <a:lstStyle/>
          <a:p>
            <a:r>
              <a:rPr lang="en-US" dirty="0" smtClean="0"/>
              <a:t>When transgendered people are transitioning, it is can be difficult to tell.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8555" y="4642115"/>
            <a:ext cx="7543800" cy="56156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Now what do I do?	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783116" y="5426196"/>
            <a:ext cx="7086600" cy="898404"/>
          </a:xfrm>
        </p:spPr>
        <p:txBody>
          <a:bodyPr/>
          <a:lstStyle/>
          <a:p>
            <a:r>
              <a:rPr lang="en-US" dirty="0" smtClean="0"/>
              <a:t>It is easy, just ask in a </a:t>
            </a:r>
            <a:r>
              <a:rPr lang="en-US" dirty="0" err="1" smtClean="0"/>
              <a:t>non-judgemental</a:t>
            </a:r>
            <a:r>
              <a:rPr lang="en-US" dirty="0" smtClean="0"/>
              <a:t> way.  Be friendly and kind.</a:t>
            </a:r>
          </a:p>
        </p:txBody>
      </p:sp>
    </p:spTree>
    <p:extLst>
      <p:ext uri="{BB962C8B-B14F-4D97-AF65-F5344CB8AC3E}">
        <p14:creationId xmlns:p14="http://schemas.microsoft.com/office/powerpoint/2010/main" val="1918947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Thoughts. . .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086600" cy="47213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5"/>
                </a:solidFill>
              </a:rPr>
              <a:t>As a heterosexual, how would you feel if you: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Had to live a secret life?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Had to live in fear of being found out and at the mercy of other people’s prejudice?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Had to read in the media that that young people should be protected from learning about your “unsatisfactory” lifestyle?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Had to read/listen to people discussing the “causes” of your “problem” behavior and how it could be cured?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Could not protest about this for fear of identifying yourself and losing your job or even your children?</a:t>
            </a:r>
          </a:p>
        </p:txBody>
      </p:sp>
    </p:spTree>
    <p:extLst>
      <p:ext uri="{BB962C8B-B14F-4D97-AF65-F5344CB8AC3E}">
        <p14:creationId xmlns:p14="http://schemas.microsoft.com/office/powerpoint/2010/main" val="42330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1115199"/>
            <a:ext cx="5867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accent5"/>
                </a:solidFill>
                <a:latin typeface="+mj-lt"/>
              </a:rPr>
              <a:t>DIVERSITY:</a:t>
            </a:r>
          </a:p>
          <a:p>
            <a:pPr marL="914400" lvl="1" indent="-457200"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5"/>
                </a:solidFill>
                <a:latin typeface="+mj-lt"/>
              </a:rPr>
              <a:t>Belief that differences among people are accepted and celebrated rather than viewed as sources of separation.</a:t>
            </a:r>
          </a:p>
          <a:p>
            <a:pPr lvl="1">
              <a:buClr>
                <a:schemeClr val="accent1"/>
              </a:buClr>
            </a:pPr>
            <a:endParaRPr lang="en-US" sz="2400" dirty="0">
              <a:solidFill>
                <a:schemeClr val="accent5"/>
              </a:solidFill>
              <a:latin typeface="+mj-lt"/>
            </a:endParaRPr>
          </a:p>
          <a:p>
            <a:pPr>
              <a:buClr>
                <a:schemeClr val="accent1"/>
              </a:buClr>
            </a:pPr>
            <a:r>
              <a:rPr lang="en-US" sz="3000" dirty="0" smtClean="0">
                <a:solidFill>
                  <a:schemeClr val="accent5"/>
                </a:solidFill>
                <a:latin typeface="+mj-lt"/>
              </a:rPr>
              <a:t>INCLUSION:</a:t>
            </a:r>
            <a:endParaRPr lang="en-US" sz="2400" dirty="0">
              <a:solidFill>
                <a:schemeClr val="accent5"/>
              </a:solidFill>
              <a:latin typeface="+mj-lt"/>
            </a:endParaRPr>
          </a:p>
          <a:p>
            <a:pPr marL="914400" lvl="1" indent="-457200"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5"/>
                </a:solidFill>
                <a:latin typeface="+mj-lt"/>
              </a:rPr>
              <a:t>Belief that everyone, regardless of race, culture, religion, gender, language, disability, sexual orientation, or any other attribute is included as part of the whole.</a:t>
            </a:r>
            <a:endParaRPr lang="en-US" sz="3000" dirty="0" smtClean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987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SEXUAL IDENTITY: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3152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All living things appear in nature with a wide range of naturally occurring variations. Humans vary in skin colour, hair </a:t>
            </a:r>
            <a:r>
              <a:rPr lang="en-US" dirty="0" smtClean="0">
                <a:solidFill>
                  <a:schemeClr val="accent5"/>
                </a:solidFill>
              </a:rPr>
              <a:t>color</a:t>
            </a:r>
            <a:r>
              <a:rPr lang="en-US" dirty="0" smtClean="0">
                <a:solidFill>
                  <a:schemeClr val="accent5"/>
                </a:solidFill>
              </a:rPr>
              <a:t>, height, etc.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Just as we would expect to see people with red hair, blue eyes, or who are left-handed, it is also normal to expect to see a wide range of diversity with the spectrum of human sexual identity.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1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BIOLOGICAL SEX: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467600" cy="5334000"/>
          </a:xfrm>
          <a:ln w="38100"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5"/>
                </a:solidFill>
              </a:rPr>
              <a:t>Classification based on our anatomy or genetics.</a:t>
            </a:r>
          </a:p>
          <a:p>
            <a:pPr marL="0" indent="0">
              <a:buNone/>
            </a:pPr>
            <a:endParaRPr lang="en-US" dirty="0" smtClean="0">
              <a:solidFill>
                <a:schemeClr val="accent5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5"/>
                </a:solidFill>
              </a:rPr>
              <a:t>	</a:t>
            </a:r>
            <a:r>
              <a:rPr lang="en-US" sz="2800" b="1" dirty="0" smtClean="0">
                <a:solidFill>
                  <a:schemeClr val="accent6"/>
                </a:solidFill>
              </a:rPr>
              <a:t>Male</a:t>
            </a:r>
            <a:r>
              <a:rPr lang="en-US" sz="2800" dirty="0">
                <a:solidFill>
                  <a:schemeClr val="accent5"/>
                </a:solidFill>
              </a:rPr>
              <a:t> </a:t>
            </a:r>
            <a:r>
              <a:rPr lang="en-US" sz="2800" dirty="0" smtClean="0">
                <a:solidFill>
                  <a:schemeClr val="accent5"/>
                </a:solidFill>
              </a:rPr>
              <a:t>    </a:t>
            </a:r>
            <a:r>
              <a:rPr lang="en-US" sz="2800" b="1" dirty="0" smtClean="0">
                <a:solidFill>
                  <a:schemeClr val="tx2"/>
                </a:solidFill>
              </a:rPr>
              <a:t>Intersex</a:t>
            </a:r>
            <a:r>
              <a:rPr lang="en-US" sz="2800" b="1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accent5"/>
                </a:solidFill>
              </a:rPr>
              <a:t>    </a:t>
            </a:r>
            <a:r>
              <a:rPr lang="en-US" sz="2800" b="1" dirty="0" smtClean="0">
                <a:solidFill>
                  <a:schemeClr val="accent1"/>
                </a:solidFill>
              </a:rPr>
              <a:t>Female</a:t>
            </a:r>
            <a:r>
              <a:rPr lang="en-US" dirty="0" smtClean="0">
                <a:solidFill>
                  <a:schemeClr val="accent5"/>
                </a:solidFill>
              </a:rPr>
              <a:t>	</a:t>
            </a:r>
            <a:endParaRPr lang="en-US" dirty="0">
              <a:solidFill>
                <a:schemeClr val="accent5"/>
              </a:solidFill>
            </a:endParaRPr>
          </a:p>
          <a:p>
            <a:endParaRPr lang="en-US" sz="2800" dirty="0" smtClean="0">
              <a:solidFill>
                <a:schemeClr val="accent5"/>
              </a:solidFill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5"/>
                </a:solidFill>
              </a:rPr>
              <a:t>Biological sex is not always obvious and people can be born with physical characteristics of both sexes. These people are considered </a:t>
            </a:r>
            <a:r>
              <a:rPr lang="en-US" sz="2400" b="1" dirty="0" smtClean="0">
                <a:solidFill>
                  <a:schemeClr val="accent5"/>
                </a:solidFill>
              </a:rPr>
              <a:t>intersex</a:t>
            </a:r>
            <a:r>
              <a:rPr lang="en-US" sz="2400" dirty="0" smtClean="0">
                <a:solidFill>
                  <a:schemeClr val="accent5"/>
                </a:solidFill>
              </a:rPr>
              <a:t>. Intersex conditions are not always visible at birth and may not be noticed until puberty (when hormones produce unexpected changes) or during unrelated medical procedures.</a:t>
            </a:r>
            <a:endParaRPr lang="en-US" sz="2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IN OTHER WORDS. . .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600200"/>
            <a:ext cx="60960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5"/>
                </a:solidFill>
              </a:rPr>
              <a:t>Sex</a:t>
            </a:r>
            <a:r>
              <a:rPr lang="en-US" sz="3600" dirty="0" smtClean="0">
                <a:solidFill>
                  <a:schemeClr val="accent5"/>
                </a:solidFill>
              </a:rPr>
              <a:t> </a:t>
            </a:r>
            <a:r>
              <a:rPr lang="en-US" sz="2800" dirty="0" smtClean="0">
                <a:solidFill>
                  <a:schemeClr val="accent5"/>
                </a:solidFill>
              </a:rPr>
              <a:t>is what is between your legs.</a:t>
            </a:r>
          </a:p>
          <a:p>
            <a:pPr>
              <a:lnSpc>
                <a:spcPct val="150000"/>
              </a:lnSpc>
            </a:pPr>
            <a:endParaRPr lang="en-US" sz="2800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5"/>
                </a:solidFill>
              </a:rPr>
              <a:t>Gender</a:t>
            </a:r>
            <a:r>
              <a:rPr lang="en-US" sz="2800" dirty="0" smtClean="0">
                <a:solidFill>
                  <a:schemeClr val="accent5"/>
                </a:solidFill>
              </a:rPr>
              <a:t> is what is between your ears.</a:t>
            </a:r>
            <a:endParaRPr lang="en-US" sz="28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708" y="2926814"/>
            <a:ext cx="7467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Why are some people gay or Lesbian? (What does science have to say?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974334"/>
            <a:ext cx="74676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Genetics-DNA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Hormones-Exposure to hormones in the womb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2708" y="387886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When did you know what your sexual orientation was?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752600"/>
            <a:ext cx="7467600" cy="1371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For most it is definitely puberty.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For some it is more complicated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2000" y="534593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Gay behaviors observed in 1,500 animal species!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9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GENDER IDENTITY IS </a:t>
            </a:r>
            <a:r>
              <a:rPr lang="en-US" b="1" dirty="0" smtClean="0">
                <a:solidFill>
                  <a:schemeClr val="accent5"/>
                </a:solidFill>
              </a:rPr>
              <a:t>NOT</a:t>
            </a:r>
            <a:r>
              <a:rPr lang="en-US" dirty="0" smtClean="0">
                <a:solidFill>
                  <a:schemeClr val="accent5"/>
                </a:solidFill>
              </a:rPr>
              <a:t> THE SAME AS SEXUAL ORIENTATION:</a:t>
            </a:r>
            <a:endParaRPr lang="en-US" u="sng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086600" cy="47213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600" b="1" dirty="0" smtClean="0">
                <a:solidFill>
                  <a:schemeClr val="accent5"/>
                </a:solidFill>
              </a:rPr>
              <a:t>Sexual orientation </a:t>
            </a:r>
            <a:r>
              <a:rPr lang="en-US" sz="2600" dirty="0" smtClean="0">
                <a:solidFill>
                  <a:schemeClr val="accent5"/>
                </a:solidFill>
              </a:rPr>
              <a:t>is determined by a pattern of romantic, sexual, and emotional attractions felt by an individual toward members of the same sex, the opposite sex, or all sexes.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Who do you love?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Who are you attracted to?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Who do you care for?</a:t>
            </a:r>
          </a:p>
        </p:txBody>
      </p:sp>
    </p:spTree>
    <p:extLst>
      <p:ext uri="{BB962C8B-B14F-4D97-AF65-F5344CB8AC3E}">
        <p14:creationId xmlns:p14="http://schemas.microsoft.com/office/powerpoint/2010/main" val="33966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GENDER ROLE: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9200" y="1600200"/>
            <a:ext cx="6705600" cy="4648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The roles that men and women adopt.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It is a collection of attitudes and behaviours that are considered normal and appropriate in a specific culture for a particular sex.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i="1" dirty="0" smtClean="0">
                <a:solidFill>
                  <a:schemeClr val="accent5"/>
                </a:solidFill>
              </a:rPr>
              <a:t>Ex.  I am a “house husband” and I do things women have typically done.  Sometimes I wear a dress while doing them.  I am male and I am married to a woman</a:t>
            </a:r>
            <a:endParaRPr lang="en-US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TYPES OF GENDER IDENTITY:</a:t>
            </a:r>
            <a:endParaRPr lang="en-US" u="sng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467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Maleness/Masculine</a:t>
            </a: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Femaleness/Feminine</a:t>
            </a: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Two-Spirited-</a:t>
            </a:r>
            <a:r>
              <a:rPr lang="en-US" dirty="0" smtClean="0">
                <a:solidFill>
                  <a:schemeClr val="accent5"/>
                </a:solidFill>
              </a:rPr>
              <a:t> an Aboriginal term for an individual who 	possesses both male and female spirits, and is thus 	neither male nor female</a:t>
            </a:r>
            <a:endParaRPr lang="en-US" b="1" dirty="0" smtClean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Transgendered-</a:t>
            </a:r>
            <a:r>
              <a:rPr lang="en-US" dirty="0" smtClean="0">
                <a:solidFill>
                  <a:schemeClr val="accent5"/>
                </a:solidFill>
              </a:rPr>
              <a:t> a person who challenges strict gender 	norms (may be transsexual, biologically </a:t>
            </a:r>
            <a:r>
              <a:rPr lang="en-US" dirty="0" err="1" smtClean="0">
                <a:solidFill>
                  <a:schemeClr val="accent5"/>
                </a:solidFill>
              </a:rPr>
              <a:t>Intersexed</a:t>
            </a:r>
            <a:r>
              <a:rPr lang="en-US" dirty="0" smtClean="0">
                <a:solidFill>
                  <a:schemeClr val="accent5"/>
                </a:solidFill>
              </a:rPr>
              <a:t>, etc.)</a:t>
            </a:r>
            <a:endParaRPr lang="en-US" b="1" dirty="0" smtClean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Third Gender-</a:t>
            </a:r>
            <a:r>
              <a:rPr lang="en-US" dirty="0" smtClean="0">
                <a:solidFill>
                  <a:schemeClr val="accent5"/>
                </a:solidFill>
              </a:rPr>
              <a:t>  individuals who are categorized as neither 	male nor female (by their own will or social consensus); 	term also used in societies who recognize more than two 	genders.</a:t>
            </a:r>
            <a:endParaRPr lang="en-US" b="1" dirty="0" smtClean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Androgyny- </a:t>
            </a:r>
            <a:r>
              <a:rPr lang="en-US" dirty="0" smtClean="0">
                <a:solidFill>
                  <a:schemeClr val="accent5"/>
                </a:solidFill>
              </a:rPr>
              <a:t>a term that refers to a combination of masculine 	and feminine characteristics </a:t>
            </a:r>
            <a:endParaRPr lang="en-US" b="1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6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1C1FB17E918F478C930864636D058B" ma:contentTypeVersion="0" ma:contentTypeDescription="Create a new document." ma:contentTypeScope="" ma:versionID="6e06125d0cc52a42e43e08cb7c63420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5AE472-411F-4FBA-8AD9-FD4DF84409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5A5E41B-21BD-4771-A37D-370458921334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5F43BAB-D5F6-4FEA-8CC5-9357866D26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1722</TotalTime>
  <Words>678</Words>
  <Application>Microsoft Office PowerPoint</Application>
  <PresentationFormat>On-screen Show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GungsuhChe</vt:lpstr>
      <vt:lpstr>Calibri</vt:lpstr>
      <vt:lpstr>Century Schoolbook</vt:lpstr>
      <vt:lpstr>Courier New</vt:lpstr>
      <vt:lpstr>Wingdings</vt:lpstr>
      <vt:lpstr>Wingdings 2</vt:lpstr>
      <vt:lpstr>Oriel</vt:lpstr>
      <vt:lpstr>PowerPoint Presentation</vt:lpstr>
      <vt:lpstr>PowerPoint Presentation</vt:lpstr>
      <vt:lpstr>SEXUAL IDENTITY:</vt:lpstr>
      <vt:lpstr>BIOLOGICAL SEX:</vt:lpstr>
      <vt:lpstr>IN OTHER WORDS. . .</vt:lpstr>
      <vt:lpstr>Why are some people gay or Lesbian? (What does science have to say?</vt:lpstr>
      <vt:lpstr>GENDER IDENTITY IS NOT THE SAME AS SEXUAL ORIENTATION:</vt:lpstr>
      <vt:lpstr>GENDER ROLE:</vt:lpstr>
      <vt:lpstr>TYPES OF GENDER IDENTITY:</vt:lpstr>
      <vt:lpstr>SOCIETIES WHO RECOGNIZE MORE THAN 2 GENDERS?</vt:lpstr>
      <vt:lpstr>LGBT, LGBTQ, LGBTTQQI2SA. . .</vt:lpstr>
      <vt:lpstr>TYPES OF DISCRIMINATION: HOMOPHOBIA-</vt:lpstr>
      <vt:lpstr>Transgender vs. Transexual</vt:lpstr>
      <vt:lpstr>How should we refer to Bruce now? </vt:lpstr>
      <vt:lpstr>Thoughts. . .</vt:lpstr>
    </vt:vector>
  </TitlesOfParts>
  <Company>Porcupine Health Unit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Marisa Bedard</dc:creator>
  <cp:lastModifiedBy>Dominguez, Daly</cp:lastModifiedBy>
  <cp:revision>86</cp:revision>
  <cp:lastPrinted>2011-08-09T17:38:46Z</cp:lastPrinted>
  <dcterms:created xsi:type="dcterms:W3CDTF">2011-08-04T15:13:07Z</dcterms:created>
  <dcterms:modified xsi:type="dcterms:W3CDTF">2015-05-20T18:54:46Z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0x010100421C1FB17E918F478C930864636D058B</vt:lpwstr>
  </property>
</Properties>
</file>